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C9B7F5-9226-44EA-BC49-FC6EE546BCF3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0D9B8B-C2EC-44CF-AE03-D921FACA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7A42-4F16-4BB9-ABD4-A267CA6BF7D5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5A18-736F-4C31-983A-30577177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24B9-5672-4960-BD16-FCF29CFCA437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7785-CB8B-4B6C-B6E9-F583F8589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EE2B-C23C-417C-9B03-ABF99C63F1F7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D602-945A-425F-A14E-708FC6320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36B-E6E5-4B69-A2ED-C0B304E9812E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5DEF-D577-4C32-AAA7-1D607B8A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142E-B995-4759-9A9D-6835ADAA93DB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F75C-DCE1-496F-8D8C-FA53E2FCD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706-6D60-4930-B896-E318CE7336A2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6484-D298-4E5E-AAFD-A4D4D7BCD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8ED0-0002-4D60-9270-CB31323B162D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DB11-6EBE-4356-8819-39389BF93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2998-A525-4032-90F0-2A3197259B23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4F4E-914A-4E4B-9BFD-2A43A157D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CCFA-7A62-4C74-9E67-5FC73B6A3A1B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5550-4878-4198-8CF4-75244BFD6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5473-8C56-4863-98B4-26654890F514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6417-C202-48D5-B427-EB0C68AD2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023D-6A16-4A36-AD82-8936AA20D45C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D31F-4983-4C84-AD05-2605AA84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CDD990-30D9-4707-A311-7B1B2ADB2DD7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91F7474-1422-4231-A721-094E6AB56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691" r:id="rId9"/>
    <p:sldLayoutId id="2147483690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543800" cy="1524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алкоголизм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4800600"/>
            <a:ext cx="4164013" cy="1905000"/>
          </a:xfrm>
        </p:spPr>
        <p:txBody>
          <a:bodyPr/>
          <a:lstStyle/>
          <a:p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14339" name="Picture 2" descr="C:\Users\User\Desktop\416626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User\Desktop\6-детский-алкоголизм-728x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543800" cy="1524000"/>
          </a:xfrm>
        </p:spPr>
        <p:txBody>
          <a:bodyPr/>
          <a:lstStyle/>
          <a:p>
            <a:pPr algn="ctr"/>
            <a:r>
              <a:rPr lang="ru-RU" sz="4800" smtClean="0"/>
              <a:t>Асоциальные поступки детей - алкоголиков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543800" cy="1524000"/>
          </a:xfrm>
        </p:spPr>
        <p:txBody>
          <a:bodyPr/>
          <a:lstStyle/>
          <a:p>
            <a:pPr algn="ctr"/>
            <a:r>
              <a:rPr lang="ru-RU" sz="5400" smtClean="0"/>
              <a:t>Алкогольная деградация личности</a:t>
            </a: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2057400"/>
            <a:ext cx="5410200" cy="4648200"/>
          </a:xfrm>
        </p:spPr>
        <p:txBody>
          <a:bodyPr/>
          <a:lstStyle/>
          <a:p>
            <a:r>
              <a:rPr lang="ru-RU" sz="2400" b="1" smtClean="0"/>
              <a:t>Ослабевает или совсем утрачивается ощущение долга перед семьей, коллективом, обществом, он теряет стыд и брезгливость, становится неряшливым, фамильярным, надоедливым, утрачивает чувство вины, не понимает своих поступков, становится меркантильным, необязательным в творческой и учебной деятельности, неспособным осваивать новое, концентрировать внимание, отделить главное от второстепенного.</a:t>
            </a:r>
          </a:p>
        </p:txBody>
      </p:sp>
      <p:pic>
        <p:nvPicPr>
          <p:cNvPr id="24579" name="Picture 2" descr="Алкоголизм и деградация личност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762000" y="20638"/>
            <a:ext cx="7543800" cy="1884362"/>
          </a:xfrm>
        </p:spPr>
        <p:txBody>
          <a:bodyPr/>
          <a:lstStyle/>
          <a:p>
            <a:pPr algn="ctr"/>
            <a:r>
              <a:rPr lang="ru-RU" sz="4400" smtClean="0"/>
              <a:t>Профилактика подросткового алкоголизма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763000" cy="4953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благополучная </a:t>
            </a:r>
            <a:r>
              <a:rPr lang="ru-RU" b="1" dirty="0"/>
              <a:t>семья;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материальный достаток;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обучение принятию общественных норм;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регулярное медицинское обследование</a:t>
            </a:r>
            <a:r>
              <a:rPr lang="ru-RU" b="1" dirty="0" smtClean="0"/>
              <a:t>;</a:t>
            </a:r>
            <a:endParaRPr lang="ru-RU" b="1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обитание в благополучном районе;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достаточный уровень самооценки;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выработка должных положительных качеств </a:t>
            </a:r>
            <a:r>
              <a:rPr lang="ru-RU" b="1" dirty="0" smtClean="0"/>
              <a:t>характера</a:t>
            </a:r>
            <a:r>
              <a:rPr lang="ru-RU" b="1" dirty="0"/>
              <a:t>;</a:t>
            </a:r>
            <a:endParaRPr lang="ru-RU" b="1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р</a:t>
            </a:r>
            <a:r>
              <a:rPr lang="ru-RU" b="1" dirty="0" smtClean="0"/>
              <a:t>егулярное занятие спортом и творческой деятельностью;</a:t>
            </a:r>
            <a:endParaRPr lang="ru-RU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устранении факторов риска и усилении факторов защиты.</a:t>
            </a:r>
          </a:p>
        </p:txBody>
      </p:sp>
      <p:pic>
        <p:nvPicPr>
          <p:cNvPr id="25603" name="Picture 2" descr="Профилактика детского алкоголи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7526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543800" cy="1524000"/>
          </a:xfrm>
        </p:spPr>
        <p:txBody>
          <a:bodyPr/>
          <a:lstStyle/>
          <a:p>
            <a:pPr algn="ctr"/>
            <a:r>
              <a:rPr lang="ru-RU" smtClean="0"/>
              <a:t>Вывод:</a:t>
            </a: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86800" cy="4800600"/>
          </a:xfrm>
        </p:spPr>
        <p:txBody>
          <a:bodyPr/>
          <a:lstStyle/>
          <a:p>
            <a:pPr marL="514350" indent="-514350">
              <a:buFont typeface="Impact" pitchFamily="34" charset="0"/>
              <a:buAutoNum type="arabicPeriod"/>
            </a:pPr>
            <a:r>
              <a:rPr lang="ru-RU" smtClean="0"/>
              <a:t>Алкоголь вредит учёбе и здоровью.</a:t>
            </a:r>
          </a:p>
          <a:p>
            <a:pPr marL="514350" indent="-514350">
              <a:buFont typeface="Impact" pitchFamily="34" charset="0"/>
              <a:buAutoNum type="arabicPeriod"/>
            </a:pPr>
            <a:r>
              <a:rPr lang="ru-RU" smtClean="0"/>
              <a:t>Употребляя алкоголь, можно оказаться в опасных ситуациях.</a:t>
            </a:r>
          </a:p>
          <a:p>
            <a:pPr marL="514350" indent="-514350">
              <a:buFont typeface="Impact" pitchFamily="34" charset="0"/>
              <a:buAutoNum type="arabicPeriod"/>
            </a:pPr>
            <a:r>
              <a:rPr lang="ru-RU" smtClean="0"/>
              <a:t>Употребление алкоголя отрицательно сказывается на поведение и взаимоотношении с друзьями и близкими.</a:t>
            </a:r>
          </a:p>
          <a:p>
            <a:pPr marL="514350" indent="-514350">
              <a:buFont typeface="Impact" pitchFamily="34" charset="0"/>
              <a:buAutoNum type="arabicPeriod"/>
            </a:pPr>
            <a:r>
              <a:rPr lang="ru-RU" smtClean="0"/>
              <a:t>Алкоголь в детском возрасте особенно опасен из-за слабости детского организма и быстрого привыкания.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543800" cy="1524000"/>
          </a:xfrm>
        </p:spPr>
        <p:txBody>
          <a:bodyPr/>
          <a:lstStyle/>
          <a:p>
            <a:pPr algn="ctr"/>
            <a:r>
              <a:rPr lang="ru-RU" sz="6600" smtClean="0"/>
              <a:t>Что выберешь </a:t>
            </a:r>
            <a:r>
              <a:rPr lang="ru-RU" sz="9600" smtClean="0"/>
              <a:t>ты</a:t>
            </a:r>
            <a:r>
              <a:rPr lang="ru-RU" sz="6600" smtClean="0"/>
              <a:t>?</a:t>
            </a:r>
          </a:p>
        </p:txBody>
      </p:sp>
      <p:pic>
        <p:nvPicPr>
          <p:cNvPr id="27650" name="Picture 2" descr="http://astrafitness.ru/wp-content/uploads/2016/10/image_image_59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714750"/>
            <a:ext cx="430847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xn----7sbajbnjex2blaamqyi8nxb.xn--p1ai/wp-content/uploads/2015/11/huge_1347435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0" y="1371600"/>
            <a:ext cx="33734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kaluga.bezformata.ru/content/image697297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064000"/>
            <a:ext cx="45100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azov-stil.org.ua/foto/tvorchestvo/podar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143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543800" cy="1524000"/>
          </a:xfrm>
        </p:spPr>
        <p:txBody>
          <a:bodyPr/>
          <a:lstStyle/>
          <a:p>
            <a:pPr algn="ctr"/>
            <a:r>
              <a:rPr lang="ru-RU" sz="5400" smtClean="0"/>
              <a:t>Почему об этом нужно говорить?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610600" cy="3429000"/>
          </a:xfrm>
        </p:spPr>
        <p:txBody>
          <a:bodyPr/>
          <a:lstStyle/>
          <a:p>
            <a:pPr marL="514350" indent="-514350">
              <a:buFont typeface="Impact" pitchFamily="34" charset="0"/>
              <a:buAutoNum type="arabicPeriod"/>
            </a:pPr>
            <a:r>
              <a:rPr lang="ru-RU" b="1" smtClean="0"/>
              <a:t>Актуальность проблемы детского алкоголизма  в современном обществе.</a:t>
            </a:r>
          </a:p>
          <a:p>
            <a:pPr marL="514350" indent="-514350">
              <a:buFont typeface="Impact" pitchFamily="34" charset="0"/>
              <a:buAutoNum type="arabicPeriod"/>
            </a:pPr>
            <a:r>
              <a:rPr lang="ru-RU" b="1" smtClean="0"/>
              <a:t>Вырождение нации, утрата генофонда.</a:t>
            </a:r>
          </a:p>
          <a:p>
            <a:pPr marL="514350" indent="-514350">
              <a:buFont typeface="Impact" pitchFamily="34" charset="0"/>
              <a:buAutoNum type="arabicPeriod"/>
            </a:pPr>
            <a:r>
              <a:rPr lang="ru-RU" b="1" smtClean="0"/>
              <a:t>Влияние алкоголя на организм человека.</a:t>
            </a:r>
          </a:p>
          <a:p>
            <a:pPr marL="514350" indent="-514350">
              <a:buFont typeface="Impact" pitchFamily="34" charset="0"/>
              <a:buAutoNum type="arabicPeriod"/>
            </a:pPr>
            <a:r>
              <a:rPr lang="ru-RU" b="1" smtClean="0"/>
              <a:t>Ребёнок - алкоголик - потерянная личность.</a:t>
            </a:r>
          </a:p>
          <a:p>
            <a:pPr marL="514350" indent="-514350">
              <a:buFont typeface="Impact" pitchFamily="34" charset="0"/>
              <a:buAutoNum type="arabicPeriod"/>
            </a:pPr>
            <a:r>
              <a:rPr lang="ru-RU" b="1" smtClean="0"/>
              <a:t>Пьющий подросток, потенциальный преступник.</a:t>
            </a:r>
          </a:p>
          <a:p>
            <a:pPr marL="514350" indent="-514350">
              <a:buFont typeface="Impact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543800" cy="1295400"/>
          </a:xfrm>
        </p:spPr>
        <p:txBody>
          <a:bodyPr/>
          <a:lstStyle/>
          <a:p>
            <a:pPr algn="ctr"/>
            <a:r>
              <a:rPr lang="ru-RU" sz="5400" b="1" smtClean="0"/>
              <a:t>Детский алкоголизм в современном обществе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4267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/>
              <a:t>Распространение </a:t>
            </a:r>
            <a:r>
              <a:rPr lang="ru-RU" sz="4200" b="1" dirty="0"/>
              <a:t>алкогольной зависимости среди детей и подростков в настоящее время приобретает поистине массовый характер. Статистика показывает, что с каждым годом возраст алкоголиков уменьшается, количество детей употребляющих алкоголь на регулярной основе стремительно возрастает</a:t>
            </a:r>
            <a:r>
              <a:rPr lang="ru-RU" sz="4200" b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543800" cy="1905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Вырождение нации, утрата генофонда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2209800"/>
            <a:ext cx="2971800" cy="46418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Последствия </a:t>
            </a:r>
            <a:r>
              <a:rPr lang="ru-RU" b="1" dirty="0"/>
              <a:t>злоупотребления алкоголя в России следующие: 62,1% самоубийств, 72,2% убийств, 60% смертей от панкреатита, 67,7% от цирроза и 23,3% от сердечно-сосудистых заболеваний.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3733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0845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1524000"/>
          </a:xfrm>
        </p:spPr>
        <p:txBody>
          <a:bodyPr/>
          <a:lstStyle/>
          <a:p>
            <a:pPr algn="ctr"/>
            <a:r>
              <a:rPr lang="ru-RU" sz="5400" smtClean="0"/>
              <a:t>Влияние на сердечно – сосудистую систему</a:t>
            </a:r>
          </a:p>
        </p:txBody>
      </p:sp>
      <p:pic>
        <p:nvPicPr>
          <p:cNvPr id="20482" name="Picture 2" descr="http://alco-not.ru/articles/wp-content/uploads/2016/10/85887118-kartinki-izmenenie-serdca-v-posledstvii-alkogoliz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/>
            <a:r>
              <a:rPr lang="ru-RU" sz="6600" smtClean="0"/>
              <a:t>Поражение мозга</a:t>
            </a: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8610600" cy="762000"/>
          </a:xfrm>
        </p:spPr>
        <p:txBody>
          <a:bodyPr/>
          <a:lstStyle/>
          <a:p>
            <a:r>
              <a:rPr lang="ru-RU" b="1" smtClean="0"/>
              <a:t>  Мозг здорового человека              Мозг алкоголика           </a:t>
            </a:r>
          </a:p>
        </p:txBody>
      </p:sp>
      <p:pic>
        <p:nvPicPr>
          <p:cNvPr id="21507" name="Picture 4" descr="http://newstes.ru/uploads/posts/2014-11/kak-rabotaet-mozg-chast-2-mozg-i-alkogol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1066800"/>
          </a:xfrm>
        </p:spPr>
        <p:txBody>
          <a:bodyPr/>
          <a:lstStyle/>
          <a:p>
            <a:pPr algn="ctr"/>
            <a:r>
              <a:rPr lang="ru-RU" sz="7200" b="1" smtClean="0"/>
              <a:t> Печень</a:t>
            </a:r>
          </a:p>
        </p:txBody>
      </p:sp>
      <p:pic>
        <p:nvPicPr>
          <p:cNvPr id="22530" name="Picture 2" descr="http://monachay.ru/wp-content/uploads/2015/08/monastyrskij-chaj-dlya-pecheni-sostav-trav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2b9fdd7492ec103dd32fccfc19e5b71648f25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237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Times New Roman</vt:lpstr>
      <vt:lpstr>Arial</vt:lpstr>
      <vt:lpstr>Impact</vt:lpstr>
      <vt:lpstr>Calibri</vt:lpstr>
      <vt:lpstr>NewsPrint</vt:lpstr>
      <vt:lpstr>NewsPrint</vt:lpstr>
      <vt:lpstr>NewsPrint</vt:lpstr>
      <vt:lpstr>NewsPrint</vt:lpstr>
      <vt:lpstr>NewsPrint</vt:lpstr>
      <vt:lpstr>Детский алкоголизм</vt:lpstr>
      <vt:lpstr>Почему об этом нужно говорить?</vt:lpstr>
      <vt:lpstr>Детский алкоголизм в современном обществе</vt:lpstr>
      <vt:lpstr>Слайд 4</vt:lpstr>
      <vt:lpstr>Вырождение нации, утрата генофонда</vt:lpstr>
      <vt:lpstr>Слайд 6</vt:lpstr>
      <vt:lpstr>Влияние на сердечно – сосудистую систему</vt:lpstr>
      <vt:lpstr>Поражение мозга</vt:lpstr>
      <vt:lpstr> Печень</vt:lpstr>
      <vt:lpstr>Асоциальные поступки детей - алкоголиков</vt:lpstr>
      <vt:lpstr>Алкогольная деградация личности</vt:lpstr>
      <vt:lpstr>Профилактика подросткового алкоголизма</vt:lpstr>
      <vt:lpstr>Вывод:</vt:lpstr>
      <vt:lpstr>Что выберешь ты?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алкоголизм</dc:title>
  <dc:creator>User</dc:creator>
  <cp:lastModifiedBy>Oksana</cp:lastModifiedBy>
  <cp:revision>14</cp:revision>
  <dcterms:created xsi:type="dcterms:W3CDTF">2016-12-02T08:05:50Z</dcterms:created>
  <dcterms:modified xsi:type="dcterms:W3CDTF">2018-09-11T03:24:02Z</dcterms:modified>
</cp:coreProperties>
</file>